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92" r:id="rId2"/>
  </p:sldMasterIdLst>
  <p:sldIdLst>
    <p:sldId id="256" r:id="rId3"/>
    <p:sldId id="258" r:id="rId4"/>
    <p:sldId id="259" r:id="rId5"/>
    <p:sldId id="260" r:id="rId6"/>
    <p:sldId id="257" r:id="rId7"/>
    <p:sldId id="261" r:id="rId8"/>
    <p:sldId id="262" r:id="rId9"/>
    <p:sldId id="263" r:id="rId10"/>
    <p:sldId id="264" r:id="rId11"/>
    <p:sldId id="265" r:id="rId12"/>
    <p:sldId id="272" r:id="rId13"/>
    <p:sldId id="273" r:id="rId14"/>
    <p:sldId id="274" r:id="rId15"/>
    <p:sldId id="275" r:id="rId16"/>
    <p:sldId id="276" r:id="rId17"/>
    <p:sldId id="277" r:id="rId18"/>
    <p:sldId id="278" r:id="rId19"/>
    <p:sldId id="279" r:id="rId20"/>
    <p:sldId id="266" r:id="rId21"/>
    <p:sldId id="267" r:id="rId22"/>
    <p:sldId id="268" r:id="rId23"/>
    <p:sldId id="269" r:id="rId24"/>
    <p:sldId id="270" r:id="rId25"/>
    <p:sldId id="271" r:id="rId26"/>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0015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8455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949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1833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719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8603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1802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8663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Verdana"/>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7433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15880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8118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66531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26536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01664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589341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78418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59623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99135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95840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6972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9975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374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67786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07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64491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56156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5327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129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5050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062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6674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4012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ru-RU" sz="2400" b="0" strike="noStrike" spc="-1">
              <a:solidFill>
                <a:srgbClr val="000000"/>
              </a:solidFill>
              <a:uFill>
                <a:solidFill>
                  <a:srgbClr val="FFFFFF"/>
                </a:solidFill>
              </a:uFill>
              <a:latin typeface="Times New Roman"/>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664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lgn="r">
              <a:lnSpc>
                <a:spcPct val="100000"/>
              </a:lnSpc>
            </a:pPr>
            <a:fld id="{4A96C0DA-F16C-43D0-AC8B-51A5936B6956}"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lgn="r">
              <a:lnSpc>
                <a:spcPct val="100000"/>
              </a:lnSpc>
            </a:pPr>
            <a:fld id="{092C314D-0E58-408D-BCC4-997CF35A3DBA}"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720504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lnSpc>
                <a:spcPct val="100000"/>
              </a:lnSpc>
            </a:pPr>
            <a:fld id="{E57DC184-FFFD-4C57-BC29-06B5EA0DB118}" type="datetime">
              <a:rPr lang="ru-RU" sz="1000" b="0" strike="noStrike" spc="-1" smtClean="0">
                <a:solidFill>
                  <a:srgbClr val="A4B5B8"/>
                </a:solidFill>
                <a:uFill>
                  <a:solidFill>
                    <a:srgbClr val="FFFFFF"/>
                  </a:solidFill>
                </a:uFill>
                <a:latin typeface="Verdana"/>
              </a:rPr>
              <a:t>14.03.2021</a:t>
            </a:fld>
            <a:endParaRPr lang="ru-RU"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2F464404-05D2-4931-B9CD-F5FDC3C0EF34}" type="slidenum">
              <a:rPr lang="ru-RU" sz="1000" b="0" strike="noStrike" spc="-1" smtClean="0">
                <a:solidFill>
                  <a:srgbClr val="A4B5B8"/>
                </a:solidFill>
                <a:uFill>
                  <a:solidFill>
                    <a:srgbClr val="FFFFFF"/>
                  </a:solidFill>
                </a:uFill>
                <a:latin typeface="Verdana"/>
              </a:rP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176134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722520" y="476640"/>
            <a:ext cx="7772040" cy="3171960"/>
          </a:xfrm>
          <a:prstGeom prst="rect">
            <a:avLst/>
          </a:prstGeom>
          <a:noFill/>
          <a:ln>
            <a:noFill/>
          </a:ln>
        </p:spPr>
        <p:txBody>
          <a:bodyPr lIns="45720" tIns="45000" rIns="45720" anchor="b"/>
          <a:lstStyle/>
          <a:p>
            <a:pPr algn="ctr">
              <a:lnSpc>
                <a:spcPct val="100000"/>
              </a:lnSpc>
            </a:pPr>
            <a:r>
              <a:rPr lang="ru-RU" sz="2000" b="1" strike="noStrike" spc="-1" dirty="0">
                <a:solidFill>
                  <a:srgbClr val="C00000"/>
                </a:solidFill>
                <a:uFill>
                  <a:solidFill>
                    <a:srgbClr val="FFFFFF"/>
                  </a:solidFill>
                </a:uFill>
                <a:latin typeface="Times New Roman" panose="02020603050405020304" pitchFamily="18" charset="0"/>
                <a:cs typeface="Times New Roman" panose="02020603050405020304" pitchFamily="18" charset="0"/>
              </a:rPr>
              <a:t>Презентация 
знакомство с русской народной игрушкой
 </a:t>
            </a:r>
            <a:r>
              <a:rPr lang="ru-RU" sz="2600" b="1" strike="noStrike" spc="-1" dirty="0">
                <a:solidFill>
                  <a:srgbClr val="C00000"/>
                </a:solidFill>
                <a:uFill>
                  <a:solidFill>
                    <a:srgbClr val="FFFFFF"/>
                  </a:solidFill>
                </a:uFill>
                <a:latin typeface="Times New Roman" panose="02020603050405020304" pitchFamily="18" charset="0"/>
                <a:cs typeface="Times New Roman" panose="02020603050405020304" pitchFamily="18" charset="0"/>
              </a:rPr>
              <a:t>«Русская матрёшка»</a:t>
            </a:r>
            <a:r>
              <a:rPr lang="ru-RU" sz="2000" b="1" strike="noStrike" spc="-1" dirty="0">
                <a:solidFill>
                  <a:srgbClr val="C00000"/>
                </a:solidFill>
                <a:uFill>
                  <a:solidFill>
                    <a:srgbClr val="FFFFFF"/>
                  </a:solidFill>
                </a:uFill>
                <a:latin typeface="Times New Roman" panose="02020603050405020304" pitchFamily="18" charset="0"/>
                <a:cs typeface="Times New Roman" panose="02020603050405020304" pitchFamily="18" charset="0"/>
              </a:rPr>
              <a:t>
</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86" name="TextShape 2"/>
          <p:cNvSpPr txBox="1"/>
          <p:nvPr/>
        </p:nvSpPr>
        <p:spPr>
          <a:xfrm>
            <a:off x="722520" y="3684960"/>
            <a:ext cx="7772040" cy="914040"/>
          </a:xfrm>
          <a:prstGeom prst="rect">
            <a:avLst/>
          </a:prstGeom>
          <a:noFill/>
          <a:ln>
            <a:noFill/>
          </a:ln>
        </p:spPr>
        <p:txBody>
          <a:bodyPr lIns="182880" tIns="0" rIns="90000" bIns="45000"/>
          <a:lstStyle/>
          <a:p>
            <a:pPr marL="36720" algn="ctr">
              <a:lnSpc>
                <a:spcPct val="100000"/>
              </a:lnSpc>
            </a:pPr>
            <a:r>
              <a:rPr lang="ru-RU" sz="2000" b="0" strike="noStrike" spc="-1" dirty="0">
                <a:solidFill>
                  <a:srgbClr val="798688"/>
                </a:solidFill>
                <a:uFill>
                  <a:solidFill>
                    <a:srgbClr val="FFFFFF"/>
                  </a:solidFill>
                </a:uFill>
                <a:latin typeface="Verdana"/>
              </a:rPr>
              <a:t>    </a:t>
            </a:r>
            <a:r>
              <a:rPr lang="ru-RU" sz="2000" b="0" strike="noStrike" spc="-1" dirty="0" smtClean="0">
                <a:solidFill>
                  <a:srgbClr val="798688"/>
                </a:solidFill>
                <a:uFill>
                  <a:solidFill>
                    <a:srgbClr val="FFFFFF"/>
                  </a:solidFill>
                </a:uFill>
                <a:latin typeface="Times New Roman" panose="02020603050405020304" pitchFamily="18" charset="0"/>
                <a:cs typeface="Times New Roman" panose="02020603050405020304" pitchFamily="18" charset="0"/>
              </a:rPr>
              <a:t>Выполнила:</a:t>
            </a:r>
            <a:r>
              <a:rPr lang="ru-RU" sz="3200"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ru-RU" sz="2000" b="0" strike="noStrike" spc="-1" dirty="0" smtClean="0">
                <a:solidFill>
                  <a:srgbClr val="798688"/>
                </a:solidFill>
                <a:uFill>
                  <a:solidFill>
                    <a:srgbClr val="FFFFFF"/>
                  </a:solidFill>
                </a:uFill>
                <a:latin typeface="Times New Roman" panose="02020603050405020304" pitchFamily="18" charset="0"/>
                <a:cs typeface="Times New Roman" panose="02020603050405020304" pitchFamily="18" charset="0"/>
              </a:rPr>
              <a:t>Воспитатель </a:t>
            </a:r>
            <a:r>
              <a:rPr lang="ru-RU" sz="2000" b="0" strike="noStrike" spc="-1" dirty="0">
                <a:solidFill>
                  <a:srgbClr val="798688"/>
                </a:solidFill>
                <a:uFill>
                  <a:solidFill>
                    <a:srgbClr val="FFFFFF"/>
                  </a:solidFill>
                </a:uFill>
                <a:latin typeface="Times New Roman" panose="02020603050405020304" pitchFamily="18" charset="0"/>
                <a:cs typeface="Times New Roman" panose="02020603050405020304" pitchFamily="18" charset="0"/>
              </a:rPr>
              <a:t>средней группы </a:t>
            </a:r>
            <a:r>
              <a:rPr lang="ru-RU" sz="2000" b="0" strike="noStrike" spc="-1" dirty="0" smtClean="0">
                <a:solidFill>
                  <a:srgbClr val="798688"/>
                </a:solidFill>
                <a:uFill>
                  <a:solidFill>
                    <a:srgbClr val="FFFFFF"/>
                  </a:solidFill>
                </a:uFill>
                <a:latin typeface="Times New Roman" panose="02020603050405020304" pitchFamily="18" charset="0"/>
                <a:cs typeface="Times New Roman" panose="02020603050405020304" pitchFamily="18" charset="0"/>
              </a:rPr>
              <a:t>МБДОУ «ЦРР» с. Яковлевки </a:t>
            </a:r>
            <a:r>
              <a:rPr lang="ru-RU" sz="2000" b="0" strike="noStrike" spc="-1" dirty="0" err="1" smtClean="0">
                <a:solidFill>
                  <a:srgbClr val="798688"/>
                </a:solidFill>
                <a:uFill>
                  <a:solidFill>
                    <a:srgbClr val="FFFFFF"/>
                  </a:solidFill>
                </a:uFill>
                <a:latin typeface="Times New Roman" panose="02020603050405020304" pitchFamily="18" charset="0"/>
                <a:cs typeface="Times New Roman" panose="02020603050405020304" pitchFamily="18" charset="0"/>
              </a:rPr>
              <a:t>Камаха</a:t>
            </a:r>
            <a:r>
              <a:rPr lang="ru-RU" sz="2000" b="0" strike="noStrike" spc="-1" dirty="0" smtClean="0">
                <a:solidFill>
                  <a:srgbClr val="798688"/>
                </a:solidFill>
                <a:uFill>
                  <a:solidFill>
                    <a:srgbClr val="FFFFFF"/>
                  </a:solidFill>
                </a:uFill>
                <a:latin typeface="Times New Roman" panose="02020603050405020304" pitchFamily="18" charset="0"/>
                <a:cs typeface="Times New Roman" panose="02020603050405020304" pitchFamily="18" charset="0"/>
              </a:rPr>
              <a:t> Н.А. </a:t>
            </a:r>
            <a:endParaRPr lang="ru-RU" sz="3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p:cNvPicPr/>
          <p:nvPr/>
        </p:nvPicPr>
        <p:blipFill>
          <a:blip r:embed="rId2"/>
          <a:stretch/>
        </p:blipFill>
        <p:spPr>
          <a:xfrm>
            <a:off x="1115640" y="190440"/>
            <a:ext cx="6629040" cy="6667200"/>
          </a:xfrm>
          <a:prstGeom prst="rect">
            <a:avLst/>
          </a:prstGeom>
          <a:ln>
            <a:noFill/>
          </a:ln>
        </p:spPr>
      </p:pic>
      <p:sp>
        <p:nvSpPr>
          <p:cNvPr id="111" name="CustomShape 1"/>
          <p:cNvSpPr/>
          <p:nvPr/>
        </p:nvSpPr>
        <p:spPr>
          <a:xfrm>
            <a:off x="827640" y="476640"/>
            <a:ext cx="7920360" cy="196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1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Хотя эта игрушка создавалась для детей, взрослые довольно трепетно относятся к матрешкам и чаще покупают для себя, для души. Сейчас она - не просто народная игрушка, Матрёшка стала традиционным сувениром России и хранительницей исконной русской культуры.</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pPr>
            <a:endParaRPr lang="ru-RU" sz="1800" b="0" strike="noStrike" spc="-1" dirty="0">
              <a:solidFill>
                <a:srgbClr val="000000"/>
              </a:solidFill>
              <a:uFill>
                <a:solidFill>
                  <a:srgbClr val="FFFFFF"/>
                </a:solidFill>
              </a:uFill>
              <a:latin typeface="Arial"/>
            </a:endParaRPr>
          </a:p>
        </p:txBody>
      </p:sp>
      <p:pic>
        <p:nvPicPr>
          <p:cNvPr id="112" name="Picture 2"/>
          <p:cNvPicPr/>
          <p:nvPr/>
        </p:nvPicPr>
        <p:blipFill>
          <a:blip r:embed="rId3"/>
          <a:stretch/>
        </p:blipFill>
        <p:spPr>
          <a:xfrm>
            <a:off x="1187640" y="2349000"/>
            <a:ext cx="7200360" cy="395892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2000" dirty="0">
                <a:solidFill>
                  <a:schemeClr val="tx1"/>
                </a:solidFill>
              </a:rPr>
              <a:t>Оборудование</a:t>
            </a:r>
            <a:br>
              <a:rPr lang="ru-RU" sz="2000" dirty="0">
                <a:solidFill>
                  <a:schemeClr val="tx1"/>
                </a:solidFill>
              </a:rPr>
            </a:br>
            <a:r>
              <a:rPr lang="ru-RU" sz="2000" dirty="0">
                <a:solidFill>
                  <a:schemeClr val="tx1"/>
                </a:solidFill>
              </a:rPr>
              <a:t>Токарный станок</a:t>
            </a:r>
            <a:br>
              <a:rPr lang="ru-RU" sz="2000" dirty="0">
                <a:solidFill>
                  <a:schemeClr val="tx1"/>
                </a:solidFill>
              </a:rPr>
            </a:br>
            <a:r>
              <a:rPr lang="ru-RU" sz="2000" dirty="0">
                <a:solidFill>
                  <a:schemeClr val="tx1"/>
                </a:solidFill>
              </a:rPr>
              <a:t>2. заготовка</a:t>
            </a:r>
            <a:br>
              <a:rPr lang="ru-RU" sz="2000" dirty="0">
                <a:solidFill>
                  <a:schemeClr val="tx1"/>
                </a:solidFill>
              </a:rPr>
            </a:br>
            <a:r>
              <a:rPr lang="ru-RU" sz="2000" dirty="0">
                <a:solidFill>
                  <a:schemeClr val="tx1"/>
                </a:solidFill>
              </a:rPr>
              <a:t>3. Карандаш</a:t>
            </a:r>
            <a:br>
              <a:rPr lang="ru-RU" sz="2000" dirty="0">
                <a:solidFill>
                  <a:schemeClr val="tx1"/>
                </a:solidFill>
              </a:rPr>
            </a:br>
            <a:r>
              <a:rPr lang="ru-RU" sz="2000" dirty="0">
                <a:solidFill>
                  <a:schemeClr val="tx1"/>
                </a:solidFill>
              </a:rPr>
              <a:t>4. Гуашевые краски                </a:t>
            </a:r>
            <a:br>
              <a:rPr lang="ru-RU" sz="2000" dirty="0">
                <a:solidFill>
                  <a:schemeClr val="tx1"/>
                </a:solidFill>
              </a:rPr>
            </a:br>
            <a:r>
              <a:rPr lang="ru-RU" sz="2000" dirty="0">
                <a:solidFill>
                  <a:schemeClr val="tx1"/>
                </a:solidFill>
              </a:rPr>
              <a:t>5. Кисточка </a:t>
            </a:r>
            <a:br>
              <a:rPr lang="ru-RU" sz="2000" dirty="0">
                <a:solidFill>
                  <a:schemeClr val="tx1"/>
                </a:solidFill>
              </a:rPr>
            </a:br>
            <a:r>
              <a:rPr lang="ru-RU" sz="2000" dirty="0">
                <a:solidFill>
                  <a:schemeClr val="tx1"/>
                </a:solidFill>
              </a:rPr>
              <a:t>6. Вода </a:t>
            </a:r>
            <a:br>
              <a:rPr lang="ru-RU" sz="2000" dirty="0">
                <a:solidFill>
                  <a:schemeClr val="tx1"/>
                </a:solidFill>
              </a:rPr>
            </a:br>
            <a:r>
              <a:rPr lang="ru-RU" sz="2000" dirty="0">
                <a:solidFill>
                  <a:schemeClr val="tx1"/>
                </a:solidFill>
              </a:rPr>
              <a:t>7. лак.</a:t>
            </a:r>
            <a:br>
              <a:rPr lang="ru-RU" sz="2000" dirty="0">
                <a:solidFill>
                  <a:schemeClr val="tx1"/>
                </a:solidFill>
              </a:rPr>
            </a:br>
            <a:r>
              <a:rPr lang="ru-RU" dirty="0">
                <a:solidFill>
                  <a:srgbClr val="FFFF00"/>
                </a:solidFill>
              </a:rPr>
              <a:t/>
            </a:r>
            <a:br>
              <a:rPr lang="ru-RU" dirty="0">
                <a:solidFill>
                  <a:srgbClr val="FFFF00"/>
                </a:solidFill>
              </a:rPr>
            </a:br>
            <a:r>
              <a:rPr lang="ru-RU" dirty="0">
                <a:solidFill>
                  <a:srgbClr val="FFFF00"/>
                </a:solidFill>
              </a:rPr>
              <a:t/>
            </a:r>
            <a:br>
              <a:rPr lang="ru-RU" dirty="0">
                <a:solidFill>
                  <a:srgbClr val="FFFF00"/>
                </a:solidFill>
              </a:rPr>
            </a:br>
            <a:r>
              <a:rPr lang="ru-RU" dirty="0">
                <a:solidFill>
                  <a:srgbClr val="FFFF00"/>
                </a:solidFill>
              </a:rPr>
              <a:t>                </a:t>
            </a:r>
            <a:br>
              <a:rPr lang="ru-RU" dirty="0">
                <a:solidFill>
                  <a:srgbClr val="FFFF00"/>
                </a:solidFill>
              </a:rPr>
            </a:br>
            <a:r>
              <a:rPr lang="ru-RU" dirty="0">
                <a:solidFill>
                  <a:srgbClr val="FFFF00"/>
                </a:solidFill>
              </a:rPr>
              <a:t/>
            </a:r>
            <a:br>
              <a:rPr lang="ru-RU" dirty="0">
                <a:solidFill>
                  <a:srgbClr val="FFFF00"/>
                </a:solidFill>
              </a:rPr>
            </a:br>
            <a:r>
              <a:rPr lang="ru-RU" dirty="0">
                <a:solidFill>
                  <a:srgbClr val="FFFF00"/>
                </a:solidFill>
              </a:rPr>
              <a:t/>
            </a:r>
            <a:br>
              <a:rPr lang="ru-RU" dirty="0">
                <a:solidFill>
                  <a:srgbClr val="FFFF00"/>
                </a:solidFill>
              </a:rPr>
            </a:br>
            <a:endParaRPr lang="ru-RU" dirty="0"/>
          </a:p>
        </p:txBody>
      </p:sp>
      <p:sp>
        <p:nvSpPr>
          <p:cNvPr id="3" name="Текст 2"/>
          <p:cNvSpPr>
            <a:spLocks noGrp="1"/>
          </p:cNvSpPr>
          <p:nvPr>
            <p:ph type="body" idx="1"/>
          </p:nvPr>
        </p:nvSpPr>
        <p:spPr>
          <a:xfrm>
            <a:off x="1581149" y="4895849"/>
            <a:ext cx="3090672" cy="576262"/>
          </a:xfrm>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7" name="Picture 6" descr="J:\12435227833326404.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700271" y="0"/>
            <a:ext cx="4308322"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J:\4169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571" y="3025775"/>
            <a:ext cx="5285827"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31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280987"/>
            <a:ext cx="6347714" cy="1320800"/>
          </a:xfrm>
        </p:spPr>
        <p:txBody>
          <a:bodyPr>
            <a:normAutofit fontScale="90000"/>
          </a:bodyPr>
          <a:lstStyle/>
          <a:p>
            <a:pPr marL="457200" indent="-457200" algn="ctr"/>
            <a:r>
              <a:rPr lang="ru-RU" dirty="0" smtClean="0"/>
              <a:t>Процесс изготовления</a:t>
            </a:r>
            <a:br>
              <a:rPr lang="ru-RU" dirty="0" smtClean="0"/>
            </a:br>
            <a:r>
              <a:rPr lang="ru-RU" sz="1600" dirty="0" smtClean="0">
                <a:solidFill>
                  <a:schemeClr val="tx1"/>
                </a:solidFill>
              </a:rPr>
              <a:t>1. </a:t>
            </a:r>
            <a:r>
              <a:rPr lang="ru-RU" sz="1800" dirty="0" smtClean="0">
                <a:solidFill>
                  <a:schemeClr val="tx1"/>
                </a:solidFill>
              </a:rPr>
              <a:t>Берется </a:t>
            </a:r>
            <a:r>
              <a:rPr lang="ru-RU" sz="1800" dirty="0">
                <a:solidFill>
                  <a:schemeClr val="tx1"/>
                </a:solidFill>
              </a:rPr>
              <a:t>сухой  брусок древесины.( липа)</a:t>
            </a:r>
            <a:br>
              <a:rPr lang="ru-RU" sz="1800" dirty="0">
                <a:solidFill>
                  <a:schemeClr val="tx1"/>
                </a:solidFill>
              </a:rPr>
            </a:br>
            <a:r>
              <a:rPr lang="ru-RU" sz="1800" dirty="0">
                <a:solidFill>
                  <a:schemeClr val="tx1"/>
                </a:solidFill>
              </a:rPr>
              <a:t>2. Вытачивается на токарном станке заготовка матрёшки.</a:t>
            </a:r>
            <a:br>
              <a:rPr lang="ru-RU" sz="1800" dirty="0">
                <a:solidFill>
                  <a:schemeClr val="tx1"/>
                </a:solidFill>
              </a:rPr>
            </a:br>
            <a:r>
              <a:rPr lang="ru-RU" sz="1800" dirty="0">
                <a:solidFill>
                  <a:schemeClr val="tx1"/>
                </a:solidFill>
              </a:rPr>
              <a:t>3.Деревянная заготовка тщательно зачищается.</a:t>
            </a:r>
            <a:br>
              <a:rPr lang="ru-RU" sz="1800" dirty="0">
                <a:solidFill>
                  <a:schemeClr val="tx1"/>
                </a:solidFill>
              </a:rPr>
            </a:br>
            <a:r>
              <a:rPr lang="ru-RU" sz="1800" dirty="0">
                <a:solidFill>
                  <a:schemeClr val="tx1"/>
                </a:solidFill>
              </a:rPr>
              <a:t>4.Карандашом наносится основа рисунка.</a:t>
            </a:r>
            <a:br>
              <a:rPr lang="ru-RU" sz="1800" dirty="0">
                <a:solidFill>
                  <a:schemeClr val="tx1"/>
                </a:solidFill>
              </a:rPr>
            </a:br>
            <a:r>
              <a:rPr lang="ru-RU" sz="1800" dirty="0">
                <a:solidFill>
                  <a:schemeClr val="tx1"/>
                </a:solidFill>
              </a:rPr>
              <a:t>5.Затем гуашевыми красками расписывается  матрёшка.</a:t>
            </a:r>
            <a:br>
              <a:rPr lang="ru-RU" sz="1800" dirty="0">
                <a:solidFill>
                  <a:schemeClr val="tx1"/>
                </a:solidFill>
              </a:rPr>
            </a:br>
            <a:r>
              <a:rPr lang="ru-RU" sz="1800" dirty="0">
                <a:solidFill>
                  <a:schemeClr val="tx1"/>
                </a:solidFill>
              </a:rPr>
              <a:t>6.На готовое изделие наносится лак.</a:t>
            </a:r>
          </a:p>
        </p:txBody>
      </p:sp>
      <p:pic>
        <p:nvPicPr>
          <p:cNvPr id="5" name="Picture 1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9562" y="2574258"/>
            <a:ext cx="3087688" cy="231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83544" y="2573070"/>
            <a:ext cx="3089275" cy="231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625" y="4729164"/>
            <a:ext cx="2803823" cy="210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102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Шлифовка заготовки</a:t>
            </a:r>
            <a:endParaRPr lang="ru-RU" dirty="0"/>
          </a:p>
        </p:txBody>
      </p:sp>
      <p:pic>
        <p:nvPicPr>
          <p:cNvPr id="4"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2343" y="1557338"/>
            <a:ext cx="5988454"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870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Обводка контура узора</a:t>
            </a:r>
            <a:endParaRPr lang="ru-RU" dirty="0"/>
          </a:p>
        </p:txBody>
      </p:sp>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9443" y="1270000"/>
            <a:ext cx="6217393" cy="4656137"/>
          </a:xfrm>
        </p:spPr>
      </p:pic>
    </p:spTree>
    <p:extLst>
      <p:ext uri="{BB962C8B-B14F-4D97-AF65-F5344CB8AC3E}">
        <p14:creationId xmlns:p14="http://schemas.microsoft.com/office/powerpoint/2010/main" val="50559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Прорисовывание фона</a:t>
            </a:r>
            <a:endParaRPr lang="ru-RU"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 y="1371601"/>
            <a:ext cx="619831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89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Прорисовывание деталей</a:t>
            </a:r>
            <a:endParaRPr lang="ru-RU"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297" y="1385888"/>
            <a:ext cx="619831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85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Окончательная обводка</a:t>
            </a:r>
            <a:endParaRPr lang="ru-RU"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680" y="1371602"/>
            <a:ext cx="6255549"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67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Лакировка</a:t>
            </a:r>
            <a:endParaRPr lang="ru-RU"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219" y="1270000"/>
            <a:ext cx="6236472"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5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p:cNvPicPr/>
          <p:nvPr/>
        </p:nvPicPr>
        <p:blipFill>
          <a:blip r:embed="rId2"/>
          <a:stretch/>
        </p:blipFill>
        <p:spPr>
          <a:xfrm>
            <a:off x="1403640" y="190440"/>
            <a:ext cx="6629040" cy="6667200"/>
          </a:xfrm>
          <a:prstGeom prst="rect">
            <a:avLst/>
          </a:prstGeom>
          <a:ln>
            <a:noFill/>
          </a:ln>
        </p:spPr>
      </p:pic>
      <p:sp>
        <p:nvSpPr>
          <p:cNvPr id="114" name="CustomShape 1"/>
          <p:cNvSpPr/>
          <p:nvPr/>
        </p:nvSpPr>
        <p:spPr>
          <a:xfrm>
            <a:off x="395640" y="620640"/>
            <a:ext cx="8352720" cy="22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b="1" u="sng" strike="noStrike" spc="-1" dirty="0">
                <a:solidFill>
                  <a:srgbClr val="C00000"/>
                </a:solidFill>
                <a:uFill>
                  <a:solidFill>
                    <a:srgbClr val="FFFFFF"/>
                  </a:solidFill>
                </a:uFill>
                <a:latin typeface="Times New Roman" panose="02020603050405020304" pitchFamily="18" charset="0"/>
                <a:cs typeface="Times New Roman" panose="02020603050405020304" pitchFamily="18" charset="0"/>
              </a:rPr>
              <a:t>Сергиевская или </a:t>
            </a:r>
            <a:r>
              <a:rPr lang="ru-RU" sz="2000" b="1" u="sng" strike="noStrike" spc="-1" dirty="0" err="1">
                <a:solidFill>
                  <a:srgbClr val="C00000"/>
                </a:solidFill>
                <a:uFill>
                  <a:solidFill>
                    <a:srgbClr val="FFFFFF"/>
                  </a:solidFill>
                </a:uFill>
                <a:latin typeface="Times New Roman" panose="02020603050405020304" pitchFamily="18" charset="0"/>
                <a:cs typeface="Times New Roman" panose="02020603050405020304" pitchFamily="18" charset="0"/>
              </a:rPr>
              <a:t>загорская</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Сергиевская кукла это всегда круглолицая девушка в платочке, завязанном узлом, узорчатой кофте, нарядном сарафане и переднике в цветочек. Ее роспись очень яркая, опирающаяся на 3-4 основных цвета – желтый, красный, синий и зеленый. Линии одежды и лица у нее обычно имеют черный контур. Она расписывается гуашью и покрывается лаком</a:t>
            </a:r>
            <a:r>
              <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a:t>
            </a:r>
          </a:p>
        </p:txBody>
      </p:sp>
      <p:pic>
        <p:nvPicPr>
          <p:cNvPr id="115" name="Picture 2"/>
          <p:cNvPicPr/>
          <p:nvPr/>
        </p:nvPicPr>
        <p:blipFill>
          <a:blip r:embed="rId3"/>
          <a:stretch/>
        </p:blipFill>
        <p:spPr>
          <a:xfrm>
            <a:off x="1907640" y="2955600"/>
            <a:ext cx="5520960" cy="335016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2"/>
          <p:cNvPicPr/>
          <p:nvPr/>
        </p:nvPicPr>
        <p:blipFill>
          <a:blip r:embed="rId2">
            <a:lum bright="70000" contrast="-70000"/>
          </a:blip>
          <a:stretch/>
        </p:blipFill>
        <p:spPr>
          <a:xfrm>
            <a:off x="251640" y="190440"/>
            <a:ext cx="8208720" cy="6667200"/>
          </a:xfrm>
          <a:prstGeom prst="rect">
            <a:avLst/>
          </a:prstGeom>
          <a:ln>
            <a:noFill/>
          </a:ln>
        </p:spPr>
      </p:pic>
      <p:sp>
        <p:nvSpPr>
          <p:cNvPr id="91" name="CustomShape 1"/>
          <p:cNvSpPr/>
          <p:nvPr/>
        </p:nvSpPr>
        <p:spPr>
          <a:xfrm>
            <a:off x="2051640" y="1700640"/>
            <a:ext cx="5040360" cy="369000"/>
          </a:xfrm>
          <a:prstGeom prst="rect">
            <a:avLst/>
          </a:prstGeom>
          <a:noFill/>
          <a:ln>
            <a:noFill/>
          </a:ln>
        </p:spPr>
        <p:style>
          <a:lnRef idx="0">
            <a:scrgbClr r="0" g="0" b="0"/>
          </a:lnRef>
          <a:fillRef idx="0">
            <a:scrgbClr r="0" g="0" b="0"/>
          </a:fillRef>
          <a:effectRef idx="0">
            <a:scrgbClr r="0" g="0" b="0"/>
          </a:effectRef>
          <a:fontRef idx="minor"/>
        </p:style>
      </p:sp>
      <p:sp>
        <p:nvSpPr>
          <p:cNvPr id="92" name="CustomShape 2"/>
          <p:cNvSpPr/>
          <p:nvPr/>
        </p:nvSpPr>
        <p:spPr>
          <a:xfrm>
            <a:off x="971640" y="404640"/>
            <a:ext cx="7416360" cy="525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50000"/>
              </a:lnSpc>
            </a:pPr>
            <a:r>
              <a:rPr lang="ru-RU" sz="240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ПРОГРАММНЫЕ ЗАДАЧИ:</a:t>
            </a:r>
            <a:endParaRPr lang="ru-RU" sz="180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indent="-216000">
              <a:lnSpc>
                <a:spcPct val="150000"/>
              </a:lnSpc>
              <a:buClr>
                <a:srgbClr val="000000"/>
              </a:buClr>
              <a:buFont typeface="Wingdings" charset="2"/>
              <a:buChar char=""/>
            </a:pPr>
            <a:r>
              <a:rPr lang="ru-RU" sz="240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Продолжать знакомить детей с декоративно – прикладным искусством русского народа – деревянной матрёшкой;</a:t>
            </a:r>
            <a:endParaRPr lang="ru-RU" sz="180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indent="-216000">
              <a:lnSpc>
                <a:spcPct val="150000"/>
              </a:lnSpc>
              <a:buClr>
                <a:srgbClr val="000000"/>
              </a:buClr>
              <a:buFont typeface="Wingdings" charset="2"/>
              <a:buChar char=""/>
            </a:pPr>
            <a:r>
              <a:rPr lang="ru-RU" sz="240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Развивать творческие способности детей через приобщение к народному творчеству и прикладному искусству. </a:t>
            </a:r>
            <a:endParaRPr lang="ru-RU" sz="180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indent="-216000">
              <a:lnSpc>
                <a:spcPct val="150000"/>
              </a:lnSpc>
              <a:buClr>
                <a:srgbClr val="000000"/>
              </a:buClr>
              <a:buFont typeface="Wingdings" charset="2"/>
              <a:buChar char=""/>
            </a:pPr>
            <a:r>
              <a:rPr lang="ru-RU" sz="240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Воспитывать любовь к народному творчеству</a:t>
            </a:r>
            <a:r>
              <a:rPr lang="ru-RU" sz="100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a:t>
            </a:r>
            <a:endParaRPr lang="ru-RU" sz="180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50000"/>
              </a:lnSpc>
            </a:pPr>
            <a:endParaRPr lang="ru-RU" sz="1800" b="0" strike="noStrike" spc="-1" dirty="0">
              <a:solidFill>
                <a:srgbClr val="000000"/>
              </a:solidFill>
              <a:uFill>
                <a:solidFill>
                  <a:srgbClr val="FFFFFF"/>
                </a:solidFill>
              </a:u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2"/>
          <p:cNvPicPr/>
          <p:nvPr/>
        </p:nvPicPr>
        <p:blipFill>
          <a:blip r:embed="rId2"/>
          <a:stretch/>
        </p:blipFill>
        <p:spPr>
          <a:xfrm>
            <a:off x="1403640" y="190440"/>
            <a:ext cx="6629040" cy="6667200"/>
          </a:xfrm>
          <a:prstGeom prst="rect">
            <a:avLst/>
          </a:prstGeom>
          <a:ln>
            <a:noFill/>
          </a:ln>
        </p:spPr>
      </p:pic>
      <p:sp>
        <p:nvSpPr>
          <p:cNvPr id="117" name="CustomShape 1"/>
          <p:cNvSpPr/>
          <p:nvPr/>
        </p:nvSpPr>
        <p:spPr>
          <a:xfrm>
            <a:off x="2988000" y="1340640"/>
            <a:ext cx="184320" cy="369000"/>
          </a:xfrm>
          <a:prstGeom prst="rect">
            <a:avLst/>
          </a:prstGeom>
          <a:noFill/>
          <a:ln>
            <a:noFill/>
          </a:ln>
        </p:spPr>
        <p:style>
          <a:lnRef idx="0">
            <a:scrgbClr r="0" g="0" b="0"/>
          </a:lnRef>
          <a:fillRef idx="0">
            <a:scrgbClr r="0" g="0" b="0"/>
          </a:fillRef>
          <a:effectRef idx="0">
            <a:scrgbClr r="0" g="0" b="0"/>
          </a:effectRef>
          <a:fontRef idx="minor"/>
        </p:style>
      </p:sp>
      <p:sp>
        <p:nvSpPr>
          <p:cNvPr id="118" name="CustomShape 2"/>
          <p:cNvSpPr/>
          <p:nvPr/>
        </p:nvSpPr>
        <p:spPr>
          <a:xfrm>
            <a:off x="467640" y="404640"/>
            <a:ext cx="8208720" cy="22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b="1" u="sng" strike="noStrike" spc="-1" dirty="0">
                <a:solidFill>
                  <a:srgbClr val="DA1F28"/>
                </a:solidFill>
                <a:uFill>
                  <a:solidFill>
                    <a:srgbClr val="FFFFFF"/>
                  </a:solidFill>
                </a:uFill>
                <a:latin typeface="Times New Roman" panose="02020603050405020304" pitchFamily="18" charset="0"/>
                <a:cs typeface="Times New Roman" panose="02020603050405020304" pitchFamily="18" charset="0"/>
              </a:rPr>
              <a:t>Семеновская матрешка </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(Семеновский район Нижегородской области). </a:t>
            </a:r>
            <a:r>
              <a:rPr lang="ru-RU" sz="2000" b="0" strike="noStrike" spc="-1" dirty="0" smtClean="0">
                <a:solidFill>
                  <a:srgbClr val="000000"/>
                </a:solidFill>
                <a:uFill>
                  <a:solidFill>
                    <a:srgbClr val="FFFFFF"/>
                  </a:solidFill>
                </a:uFill>
                <a:latin typeface="Times New Roman" panose="02020603050405020304" pitchFamily="18" charset="0"/>
                <a:cs typeface="Times New Roman" panose="02020603050405020304" pitchFamily="18" charset="0"/>
              </a:rPr>
              <a:t>Она очень </a:t>
            </a: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яркая, ее основные цвета – желтый и красный. Ее одежда – это одежда сельчанки, в отличие от </a:t>
            </a:r>
            <a:r>
              <a:rPr lang="ru-RU" sz="20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загорской</a:t>
            </a: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горожанки, с преобладанием цветочных мотивов. А платочки у этих матрешек чаще всего раскрашены в горошек.</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19" name="Picture 2"/>
          <p:cNvPicPr/>
          <p:nvPr/>
        </p:nvPicPr>
        <p:blipFill>
          <a:blip r:embed="rId3"/>
          <a:stretch/>
        </p:blipFill>
        <p:spPr>
          <a:xfrm>
            <a:off x="1403640" y="2709000"/>
            <a:ext cx="6544440" cy="345600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2"/>
          <p:cNvPicPr/>
          <p:nvPr/>
        </p:nvPicPr>
        <p:blipFill>
          <a:blip r:embed="rId2"/>
          <a:stretch/>
        </p:blipFill>
        <p:spPr>
          <a:xfrm>
            <a:off x="1403640" y="190440"/>
            <a:ext cx="6629040" cy="6667200"/>
          </a:xfrm>
          <a:prstGeom prst="rect">
            <a:avLst/>
          </a:prstGeom>
          <a:ln>
            <a:noFill/>
          </a:ln>
        </p:spPr>
      </p:pic>
      <p:sp>
        <p:nvSpPr>
          <p:cNvPr id="121" name="CustomShape 1"/>
          <p:cNvSpPr/>
          <p:nvPr/>
        </p:nvSpPr>
        <p:spPr>
          <a:xfrm>
            <a:off x="611640" y="404640"/>
            <a:ext cx="8280720" cy="265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0" u="sng" strike="noStrike" spc="-1" dirty="0" err="1">
                <a:solidFill>
                  <a:srgbClr val="DA1F28"/>
                </a:solidFill>
                <a:uFill>
                  <a:solidFill>
                    <a:srgbClr val="FFFFFF"/>
                  </a:solidFill>
                </a:uFill>
                <a:latin typeface="Times New Roman" panose="02020603050405020304" pitchFamily="18" charset="0"/>
                <a:cs typeface="Times New Roman" panose="02020603050405020304" pitchFamily="18" charset="0"/>
              </a:rPr>
              <a:t>Майданская</a:t>
            </a:r>
            <a:r>
              <a:rPr lang="ru-RU" sz="2400" b="0" u="sng" strike="noStrike" spc="-1" dirty="0">
                <a:solidFill>
                  <a:srgbClr val="DA1F28"/>
                </a:solidFill>
                <a:uFill>
                  <a:solidFill>
                    <a:srgbClr val="FFFFFF"/>
                  </a:solidFill>
                </a:uFill>
                <a:latin typeface="Times New Roman" panose="02020603050405020304" pitchFamily="18" charset="0"/>
                <a:cs typeface="Times New Roman" panose="02020603050405020304" pitchFamily="18" charset="0"/>
              </a:rPr>
              <a:t> матрешка</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(из </a:t>
            </a:r>
            <a:r>
              <a:rPr lang="ru-RU" sz="20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Полховского</a:t>
            </a: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Майдана Нижегородской области). Главный элемент </a:t>
            </a:r>
            <a:r>
              <a:rPr lang="ru-RU" sz="20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полхов-майданской</a:t>
            </a: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куклы – многолепестковый цветок шиповника, возле него бывает несколько полураскрытых бутонов. Роспись игрушки начинается с нанесения контура рисунка тушью. Затем изделие грунтуется крахмалом, потом расписывается. После росписи матрешку два или три раза покрывают прозрачным лаком.</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22" name="Picture 2"/>
          <p:cNvPicPr/>
          <p:nvPr/>
        </p:nvPicPr>
        <p:blipFill>
          <a:blip r:embed="rId3"/>
          <a:stretch/>
        </p:blipFill>
        <p:spPr>
          <a:xfrm>
            <a:off x="2339640" y="3213000"/>
            <a:ext cx="4241520" cy="306864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2"/>
          <p:cNvPicPr/>
          <p:nvPr/>
        </p:nvPicPr>
        <p:blipFill>
          <a:blip r:embed="rId2"/>
          <a:stretch/>
        </p:blipFill>
        <p:spPr>
          <a:xfrm>
            <a:off x="1403640" y="190440"/>
            <a:ext cx="6629040" cy="6667200"/>
          </a:xfrm>
          <a:prstGeom prst="rect">
            <a:avLst/>
          </a:prstGeom>
          <a:ln>
            <a:noFill/>
          </a:ln>
        </p:spPr>
      </p:pic>
      <p:sp>
        <p:nvSpPr>
          <p:cNvPr id="124" name="CustomShape 1"/>
          <p:cNvSpPr/>
          <p:nvPr/>
        </p:nvSpPr>
        <p:spPr>
          <a:xfrm>
            <a:off x="395640" y="404640"/>
            <a:ext cx="8352720" cy="313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b="0" u="sng" strike="noStrike" spc="-1" dirty="0">
                <a:solidFill>
                  <a:srgbClr val="DA1F28"/>
                </a:solidFill>
                <a:uFill>
                  <a:solidFill>
                    <a:srgbClr val="FFFFFF"/>
                  </a:solidFill>
                </a:uFill>
                <a:latin typeface="Times New Roman" panose="02020603050405020304" pitchFamily="18" charset="0"/>
                <a:cs typeface="Times New Roman" panose="02020603050405020304" pitchFamily="18" charset="0"/>
              </a:rPr>
              <a:t>Вятская матрешка.</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r>
              <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a:t>
            </a: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Самая северная кукла, которая стала хорошо известна в 60-е гг. Вятка всегда славилась своими изделиями из лыка и бересты, в которых создавался тисненый орнамент. В этой местности не просто расписывали матрешку анилиновыми красками, а украшали ее ржаной соломкой. Этот прием оказался новым для оформления матрешек. Для этого соломку сначала отваривали в растворе соды, после чего она приобретала красивый песочный цвет. Затем ее нарезали и приклеивали к кукле, формируя узоры.</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25" name="Picture 4"/>
          <p:cNvPicPr/>
          <p:nvPr/>
        </p:nvPicPr>
        <p:blipFill>
          <a:blip r:embed="rId3"/>
          <a:stretch/>
        </p:blipFill>
        <p:spPr>
          <a:xfrm>
            <a:off x="1547640" y="3853800"/>
            <a:ext cx="2592000" cy="232776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6" name="Picture 6"/>
          <p:cNvPicPr/>
          <p:nvPr/>
        </p:nvPicPr>
        <p:blipFill>
          <a:blip r:embed="rId4"/>
          <a:stretch/>
        </p:blipFill>
        <p:spPr>
          <a:xfrm>
            <a:off x="5292000" y="3717000"/>
            <a:ext cx="1587240" cy="270864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p:cNvPicPr/>
          <p:nvPr/>
        </p:nvPicPr>
        <p:blipFill>
          <a:blip r:embed="rId2"/>
          <a:stretch/>
        </p:blipFill>
        <p:spPr>
          <a:xfrm>
            <a:off x="1403640" y="190440"/>
            <a:ext cx="6629040" cy="6667200"/>
          </a:xfrm>
          <a:prstGeom prst="rect">
            <a:avLst/>
          </a:prstGeom>
          <a:ln>
            <a:noFill/>
          </a:ln>
        </p:spPr>
      </p:pic>
      <p:sp>
        <p:nvSpPr>
          <p:cNvPr id="128" name="CustomShape 1"/>
          <p:cNvSpPr/>
          <p:nvPr/>
        </p:nvSpPr>
        <p:spPr>
          <a:xfrm>
            <a:off x="539640" y="548640"/>
            <a:ext cx="7992360" cy="191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000" b="0" u="sng" strike="noStrike" spc="-1" dirty="0">
                <a:solidFill>
                  <a:srgbClr val="DA1F28"/>
                </a:solidFill>
                <a:uFill>
                  <a:solidFill>
                    <a:srgbClr val="FFFFFF"/>
                  </a:solidFill>
                </a:uFill>
                <a:latin typeface="Times New Roman" panose="02020603050405020304" pitchFamily="18" charset="0"/>
                <a:cs typeface="Times New Roman" panose="02020603050405020304" pitchFamily="18" charset="0"/>
              </a:rPr>
              <a:t>Тверская матрешка.</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В этом регионе деревянную куклу часто изображают в виде какого-либо исторического или сказочного персонажа: царевна </a:t>
            </a:r>
            <a:r>
              <a:rPr lang="ru-RU" sz="20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Несмеяна</a:t>
            </a:r>
            <a:r>
              <a:rPr lang="ru-RU"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Снегурочка, Василиса Прекрасная. Их головные уборы и наряды бывают различны, что очень привлекает детей.</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29" name="Picture 2"/>
          <p:cNvPicPr/>
          <p:nvPr/>
        </p:nvPicPr>
        <p:blipFill>
          <a:blip r:embed="rId3"/>
          <a:stretch/>
        </p:blipFill>
        <p:spPr>
          <a:xfrm>
            <a:off x="2051640" y="2565000"/>
            <a:ext cx="5057280" cy="366660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2"/>
          <p:cNvPicPr/>
          <p:nvPr/>
        </p:nvPicPr>
        <p:blipFill>
          <a:blip r:embed="rId2"/>
          <a:stretch/>
        </p:blipFill>
        <p:spPr>
          <a:xfrm>
            <a:off x="1187640" y="190440"/>
            <a:ext cx="6629040" cy="6667200"/>
          </a:xfrm>
          <a:prstGeom prst="rect">
            <a:avLst/>
          </a:prstGeom>
          <a:ln>
            <a:noFill/>
          </a:ln>
        </p:spPr>
      </p:pic>
      <p:pic>
        <p:nvPicPr>
          <p:cNvPr id="131" name="Picture 2"/>
          <p:cNvPicPr/>
          <p:nvPr/>
        </p:nvPicPr>
        <p:blipFill>
          <a:blip r:embed="rId3"/>
          <a:stretch/>
        </p:blipFill>
        <p:spPr>
          <a:xfrm>
            <a:off x="2051640" y="476640"/>
            <a:ext cx="5184360" cy="4698000"/>
          </a:xfrm>
          <a:prstGeom prst="rect">
            <a:avLst/>
          </a:prstGeom>
          <a:ln>
            <a:noFill/>
          </a:ln>
        </p:spPr>
      </p:pic>
      <p:sp>
        <p:nvSpPr>
          <p:cNvPr id="132" name="CustomShape 1"/>
          <p:cNvSpPr/>
          <p:nvPr/>
        </p:nvSpPr>
        <p:spPr>
          <a:xfrm>
            <a:off x="1403640" y="4919040"/>
            <a:ext cx="6984360" cy="192060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ru-RU" sz="6000" b="1" i="1" strike="noStrike" spc="-1">
                <a:solidFill>
                  <a:srgbClr val="F7070C"/>
                </a:solidFill>
                <a:uFill>
                  <a:solidFill>
                    <a:srgbClr val="FFFFFF"/>
                  </a:solidFill>
                </a:uFill>
                <a:latin typeface="Monotype Corsiva"/>
              </a:rPr>
              <a:t>Спасибо </a:t>
            </a:r>
            <a:endParaRPr lang="ru-RU" sz="1800" b="0" strike="noStrike" spc="-1">
              <a:solidFill>
                <a:srgbClr val="000000"/>
              </a:solidFill>
              <a:uFill>
                <a:solidFill>
                  <a:srgbClr val="FFFFFF"/>
                </a:solidFill>
              </a:uFill>
              <a:latin typeface="Arial"/>
            </a:endParaRPr>
          </a:p>
          <a:p>
            <a:pPr algn="ctr">
              <a:lnSpc>
                <a:spcPct val="100000"/>
              </a:lnSpc>
            </a:pPr>
            <a:r>
              <a:rPr lang="ru-RU" sz="6000" b="1" i="1" strike="noStrike" spc="-1">
                <a:solidFill>
                  <a:srgbClr val="F7070C"/>
                </a:solidFill>
                <a:uFill>
                  <a:solidFill>
                    <a:srgbClr val="FFFFFF"/>
                  </a:solidFill>
                </a:uFill>
                <a:latin typeface="Monotype Corsiva"/>
              </a:rPr>
              <a:t>за внимание!!!</a:t>
            </a:r>
            <a:endParaRPr lang="ru-RU" sz="1800" b="0" strike="noStrike" spc="-1">
              <a:solidFill>
                <a:srgbClr val="000000"/>
              </a:solidFill>
              <a:uFill>
                <a:solidFill>
                  <a:srgbClr val="FFFFFF"/>
                </a:solidFill>
              </a:u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2"/>
          <p:cNvPicPr/>
          <p:nvPr/>
        </p:nvPicPr>
        <p:blipFill>
          <a:blip r:embed="rId2"/>
          <a:stretch/>
        </p:blipFill>
        <p:spPr>
          <a:xfrm>
            <a:off x="1115640" y="190440"/>
            <a:ext cx="6629040" cy="6667200"/>
          </a:xfrm>
          <a:prstGeom prst="rect">
            <a:avLst/>
          </a:prstGeom>
          <a:ln>
            <a:noFill/>
          </a:ln>
        </p:spPr>
      </p:pic>
      <p:sp>
        <p:nvSpPr>
          <p:cNvPr id="94" name="CustomShape 1"/>
          <p:cNvSpPr/>
          <p:nvPr/>
        </p:nvSpPr>
        <p:spPr>
          <a:xfrm flipH="1">
            <a:off x="970920" y="908640"/>
            <a:ext cx="7560360" cy="783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3200" b="1"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Методы и способы решения проблемы:</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indent="-216000">
              <a:lnSpc>
                <a:spcPct val="150000"/>
              </a:lnSpc>
              <a:buClr>
                <a:srgbClr val="000000"/>
              </a:buClr>
              <a:buFont typeface="Wingdings" charset="2"/>
              <a:buChar char=""/>
            </a:pPr>
            <a:r>
              <a:rPr lang="ru-RU" sz="2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Изучить историю появления матрешки с использованием книжной литературы и электронных сайтов Интернета.</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indent="-216000">
              <a:lnSpc>
                <a:spcPct val="150000"/>
              </a:lnSpc>
              <a:buClr>
                <a:srgbClr val="000000"/>
              </a:buClr>
              <a:buFont typeface="Wingdings" charset="2"/>
              <a:buChar char=""/>
            </a:pPr>
            <a:r>
              <a:rPr lang="ru-RU" sz="2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Сравнить разные виды росписи матрешек.</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p:cNvPicPr/>
          <p:nvPr/>
        </p:nvPicPr>
        <p:blipFill>
          <a:blip r:embed="rId2"/>
          <a:stretch/>
        </p:blipFill>
        <p:spPr>
          <a:xfrm>
            <a:off x="1475640" y="190440"/>
            <a:ext cx="6629040" cy="6667200"/>
          </a:xfrm>
          <a:prstGeom prst="rect">
            <a:avLst/>
          </a:prstGeom>
          <a:ln>
            <a:noFill/>
          </a:ln>
        </p:spPr>
      </p:pic>
      <p:sp>
        <p:nvSpPr>
          <p:cNvPr id="96" name="CustomShape 1"/>
          <p:cNvSpPr/>
          <p:nvPr/>
        </p:nvSpPr>
        <p:spPr>
          <a:xfrm>
            <a:off x="0" y="75960"/>
            <a:ext cx="283680"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0"/>
                </a:solidFill>
                <a:uFill>
                  <a:solidFill>
                    <a:srgbClr val="FFFFFF"/>
                  </a:solidFill>
                </a:uFill>
                <a:latin typeface="Arial"/>
                <a:ea typeface="Times New Roman"/>
              </a:rPr>
              <a:t>. </a:t>
            </a:r>
            <a:endParaRPr lang="ru-RU" sz="1800" b="0" strike="noStrike" spc="-1">
              <a:solidFill>
                <a:srgbClr val="000000"/>
              </a:solidFill>
              <a:uFill>
                <a:solidFill>
                  <a:srgbClr val="FFFFFF"/>
                </a:solidFill>
              </a:uFill>
              <a:latin typeface="Arial"/>
            </a:endParaRPr>
          </a:p>
        </p:txBody>
      </p:sp>
      <p:sp>
        <p:nvSpPr>
          <p:cNvPr id="97" name="CustomShape 2"/>
          <p:cNvSpPr/>
          <p:nvPr/>
        </p:nvSpPr>
        <p:spPr>
          <a:xfrm>
            <a:off x="539640" y="476640"/>
            <a:ext cx="7776360" cy="319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50000"/>
              </a:lnSpc>
            </a:pPr>
            <a:r>
              <a:rPr lang="ru-RU" sz="2400" b="1"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Материал и оборудование</a:t>
            </a:r>
            <a:r>
              <a:rPr lang="ru-RU" sz="24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 </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nSpc>
                <a:spcPct val="150000"/>
              </a:lnSpc>
            </a:pPr>
            <a:r>
              <a:rPr lang="ru-RU" sz="24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Демонстрационный: Игрушки Матрешки с традиционными видами росписи (Семеновская, </a:t>
            </a:r>
            <a:r>
              <a:rPr lang="ru-RU" sz="2400" b="0" strike="noStrike" spc="-1" dirty="0" err="1">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Загорская</a:t>
            </a:r>
            <a:r>
              <a:rPr lang="ru-RU" sz="24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 </a:t>
            </a:r>
            <a:r>
              <a:rPr lang="ru-RU" sz="2400" b="0" strike="noStrike" spc="-1" dirty="0" err="1">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Полхов</a:t>
            </a:r>
            <a:r>
              <a:rPr lang="ru-RU" sz="24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 и </a:t>
            </a:r>
            <a:r>
              <a:rPr lang="ru-RU" sz="2400" b="0" strike="noStrike" spc="-1" dirty="0" err="1">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т.д</a:t>
            </a:r>
            <a:r>
              <a:rPr lang="ru-RU" sz="24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 мольберт, силуэт матрешки, кисти, краски, салфетки, баночки с водой. </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
          <p:cNvPicPr/>
          <p:nvPr/>
        </p:nvPicPr>
        <p:blipFill>
          <a:blip r:embed="rId2"/>
          <a:stretch/>
        </p:blipFill>
        <p:spPr>
          <a:xfrm>
            <a:off x="234000" y="75960"/>
            <a:ext cx="3398400" cy="508212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8" name="CustomShape 1"/>
          <p:cNvSpPr/>
          <p:nvPr/>
        </p:nvSpPr>
        <p:spPr>
          <a:xfrm>
            <a:off x="0" y="75960"/>
            <a:ext cx="234000"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ru-RU" sz="1400" b="0" strike="noStrike" spc="-1">
                <a:solidFill>
                  <a:srgbClr val="000000"/>
                </a:solidFill>
                <a:uFill>
                  <a:solidFill>
                    <a:srgbClr val="FFFFFF"/>
                  </a:solidFill>
                </a:uFill>
                <a:latin typeface="Arial"/>
                <a:ea typeface="Times New Roman"/>
              </a:rPr>
              <a:t> </a:t>
            </a:r>
            <a:endParaRPr lang="ru-RU" sz="1800" b="0" strike="noStrike" spc="-1">
              <a:solidFill>
                <a:srgbClr val="000000"/>
              </a:solidFill>
              <a:uFill>
                <a:solidFill>
                  <a:srgbClr val="FFFFFF"/>
                </a:solidFill>
              </a:uFill>
              <a:latin typeface="Arial"/>
            </a:endParaRPr>
          </a:p>
        </p:txBody>
      </p:sp>
      <p:sp>
        <p:nvSpPr>
          <p:cNvPr id="89" name="CustomShape 2"/>
          <p:cNvSpPr/>
          <p:nvPr/>
        </p:nvSpPr>
        <p:spPr>
          <a:xfrm>
            <a:off x="3866400" y="1151527"/>
            <a:ext cx="3456000" cy="4842360"/>
          </a:xfrm>
          <a:prstGeom prst="rect">
            <a:avLst/>
          </a:prstGeom>
          <a:ln>
            <a:round/>
          </a:ln>
        </p:spPr>
        <p:style>
          <a:lnRef idx="2">
            <a:schemeClr val="accent2"/>
          </a:lnRef>
          <a:fillRef idx="1">
            <a:schemeClr val="lt1"/>
          </a:fillRef>
          <a:effectRef idx="0">
            <a:schemeClr val="accent2"/>
          </a:effectRef>
          <a:fontRef idx="minor"/>
        </p:style>
        <p:txBody>
          <a:bodyPr lIns="90000" tIns="45000" rIns="90000" bIns="45000"/>
          <a:lstStyle/>
          <a:p>
            <a:pPr>
              <a:lnSpc>
                <a:spcPct val="100000"/>
              </a:lnSpc>
            </a:pPr>
            <a:r>
              <a:rPr lang="ru-RU" sz="2600" b="1" i="1" strike="noStrike" spc="-1" dirty="0">
                <a:solidFill>
                  <a:srgbClr val="FF0000"/>
                </a:solidFill>
                <a:uFill>
                  <a:solidFill>
                    <a:srgbClr val="FFFFFF"/>
                  </a:solidFill>
                </a:uFill>
                <a:latin typeface="Monotype Corsiva"/>
                <a:ea typeface="Times New Roman"/>
              </a:rPr>
              <a:t>Алый шелковый платочек,
Яркий сарафан в цветочек,
Упирается рука
В деревянные бока.
А внутри секреты есть:
Может – три, </a:t>
            </a:r>
            <a:endParaRPr lang="ru-RU" sz="1800" b="0" strike="noStrike" spc="-1" dirty="0">
              <a:solidFill>
                <a:srgbClr val="000000"/>
              </a:solidFill>
              <a:uFill>
                <a:solidFill>
                  <a:srgbClr val="FFFFFF"/>
                </a:solidFill>
              </a:uFill>
              <a:latin typeface="Arial"/>
            </a:endParaRPr>
          </a:p>
          <a:p>
            <a:pPr>
              <a:lnSpc>
                <a:spcPct val="100000"/>
              </a:lnSpc>
            </a:pPr>
            <a:r>
              <a:rPr lang="ru-RU" sz="2600" b="1" i="1" strike="noStrike" spc="-1" dirty="0">
                <a:solidFill>
                  <a:srgbClr val="FF0000"/>
                </a:solidFill>
                <a:uFill>
                  <a:solidFill>
                    <a:srgbClr val="FFFFFF"/>
                  </a:solidFill>
                </a:uFill>
                <a:latin typeface="Monotype Corsiva"/>
                <a:ea typeface="Times New Roman"/>
              </a:rPr>
              <a:t>а может, шесть.
Разрумянилась немножко.
Это русская матрёшка</a:t>
            </a:r>
            <a:r>
              <a:rPr lang="ru-RU" sz="2600" b="0" strike="noStrike" spc="-1" dirty="0">
                <a:solidFill>
                  <a:srgbClr val="FF0000"/>
                </a:solidFill>
                <a:uFill>
                  <a:solidFill>
                    <a:srgbClr val="FFFFFF"/>
                  </a:solidFill>
                </a:uFill>
                <a:latin typeface="Monotype Corsiva"/>
                <a:ea typeface="Times New Roman"/>
              </a:rPr>
              <a:t>!</a:t>
            </a:r>
            <a:endParaRPr lang="ru-RU" sz="1800" b="0" strike="noStrike" spc="-1" dirty="0">
              <a:solidFill>
                <a:srgbClr val="000000"/>
              </a:solidFill>
              <a:uFill>
                <a:solidFill>
                  <a:srgbClr val="FFFFFF"/>
                </a:solidFill>
              </a:u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
          <p:cNvPicPr/>
          <p:nvPr/>
        </p:nvPicPr>
        <p:blipFill>
          <a:blip r:embed="rId2"/>
          <a:stretch/>
        </p:blipFill>
        <p:spPr>
          <a:xfrm>
            <a:off x="1403640" y="190440"/>
            <a:ext cx="6629040" cy="6667200"/>
          </a:xfrm>
          <a:prstGeom prst="rect">
            <a:avLst/>
          </a:prstGeom>
          <a:ln>
            <a:noFill/>
          </a:ln>
        </p:spPr>
      </p:pic>
      <p:sp>
        <p:nvSpPr>
          <p:cNvPr id="99" name="CustomShape 1"/>
          <p:cNvSpPr/>
          <p:nvPr/>
        </p:nvSpPr>
        <p:spPr>
          <a:xfrm>
            <a:off x="516128" y="418140"/>
            <a:ext cx="669636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Матрёшка (уменьшительное от имени «Матрёна») — русская деревянная игрушка в виде расписной куклы, внутри которой находятся подобные ей куклы меньшего размера</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00" name="Picture 6"/>
          <p:cNvPicPr/>
          <p:nvPr/>
        </p:nvPicPr>
        <p:blipFill>
          <a:blip r:embed="rId3"/>
          <a:stretch/>
        </p:blipFill>
        <p:spPr>
          <a:xfrm>
            <a:off x="3276000" y="2565000"/>
            <a:ext cx="2487240" cy="3528000"/>
          </a:xfrm>
          <a:prstGeom prst="rect">
            <a:avLst/>
          </a:prstGeom>
          <a:ln w="190440">
            <a:solidFill>
              <a:srgbClr val="FFFFFF"/>
            </a:solidFill>
            <a:rou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2"/>
          <p:cNvPicPr/>
          <p:nvPr/>
        </p:nvPicPr>
        <p:blipFill>
          <a:blip r:embed="rId2"/>
          <a:stretch/>
        </p:blipFill>
        <p:spPr>
          <a:xfrm>
            <a:off x="1187640" y="190440"/>
            <a:ext cx="6629040" cy="6667200"/>
          </a:xfrm>
          <a:prstGeom prst="rect">
            <a:avLst/>
          </a:prstGeom>
          <a:ln>
            <a:noFill/>
          </a:ln>
        </p:spPr>
      </p:pic>
      <p:sp>
        <p:nvSpPr>
          <p:cNvPr id="102" name="CustomShape 1"/>
          <p:cNvSpPr/>
          <p:nvPr/>
        </p:nvSpPr>
        <p:spPr>
          <a:xfrm>
            <a:off x="971640" y="487800"/>
            <a:ext cx="6696360" cy="2531520"/>
          </a:xfrm>
          <a:prstGeom prst="rect">
            <a:avLst/>
          </a:prstGeom>
          <a:noFill/>
          <a:ln w="9360">
            <a:noFill/>
          </a:ln>
        </p:spPr>
        <p:style>
          <a:lnRef idx="0">
            <a:scrgbClr r="0" g="0" b="0"/>
          </a:lnRef>
          <a:fillRef idx="0">
            <a:scrgbClr r="0" g="0" b="0"/>
          </a:fillRef>
          <a:effectRef idx="0">
            <a:scrgbClr r="0" g="0" b="0"/>
          </a:effectRef>
          <a:fontRef idx="minor"/>
        </p:style>
        <p:txBody>
          <a:bodyPr anchor="ctr"/>
          <a:lstStyle/>
          <a:p>
            <a:pPr algn="ctr">
              <a:lnSpc>
                <a:spcPct val="100000"/>
              </a:lnSpc>
            </a:pPr>
            <a:r>
              <a:rPr lang="ru-RU" sz="20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Многие считают матрешку исконно русской, но на самом деле это только миф. Сам прообраз этой игрушки был привезен из Японии.</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algn="ctr">
              <a:lnSpc>
                <a:spcPct val="100000"/>
              </a:lnSpc>
            </a:pPr>
            <a:r>
              <a:rPr lang="ru-RU" sz="20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Этот образец, был выполнен с большим юмором, представлял собой множество вставляемых друг в друга фигурок японского мудреца </a:t>
            </a:r>
            <a:r>
              <a:rPr lang="ru-RU" sz="2000" b="0" strike="noStrike" spc="-1" dirty="0" err="1">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Фукурума</a:t>
            </a:r>
            <a:r>
              <a:rPr lang="ru-RU" sz="20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 - добродушного, лысого старичка с головой вытянутой вверх от многочисленных раздумий. </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03" name="Picture 4"/>
          <p:cNvPicPr/>
          <p:nvPr/>
        </p:nvPicPr>
        <p:blipFill>
          <a:blip r:embed="rId3"/>
          <a:stretch/>
        </p:blipFill>
        <p:spPr>
          <a:xfrm>
            <a:off x="1331640" y="3429000"/>
            <a:ext cx="5760360" cy="279180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2"/>
          <p:cNvPicPr/>
          <p:nvPr/>
        </p:nvPicPr>
        <p:blipFill>
          <a:blip r:embed="rId2"/>
          <a:stretch/>
        </p:blipFill>
        <p:spPr>
          <a:xfrm>
            <a:off x="1115640" y="190440"/>
            <a:ext cx="6629040" cy="6667200"/>
          </a:xfrm>
          <a:prstGeom prst="rect">
            <a:avLst/>
          </a:prstGeom>
          <a:ln>
            <a:noFill/>
          </a:ln>
        </p:spPr>
      </p:pic>
      <p:sp>
        <p:nvSpPr>
          <p:cNvPr id="105" name="CustomShape 1"/>
          <p:cNvSpPr/>
          <p:nvPr/>
        </p:nvSpPr>
        <p:spPr>
          <a:xfrm>
            <a:off x="611640" y="476640"/>
            <a:ext cx="3384000" cy="553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1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Привезен он был А. Мамонтовой в девяностых годах XIX века в Московскую игрушечную мастерскую "Детское воспитание Токарь по дереву Василий </a:t>
            </a:r>
            <a:r>
              <a:rPr lang="ru-RU" sz="2100" b="0" strike="noStrike" spc="-1" dirty="0" err="1">
                <a:solidFill>
                  <a:srgbClr val="000000"/>
                </a:solidFill>
                <a:uFill>
                  <a:solidFill>
                    <a:srgbClr val="FFFFFF"/>
                  </a:solidFill>
                </a:uFill>
                <a:latin typeface="Times New Roman" panose="02020603050405020304" pitchFamily="18" charset="0"/>
                <a:cs typeface="Times New Roman" panose="02020603050405020304" pitchFamily="18" charset="0"/>
              </a:rPr>
              <a:t>Звездочкин</a:t>
            </a:r>
            <a:r>
              <a:rPr lang="ru-RU" sz="21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 работавший тогда в этой мастерской, выточил из дерева первую русскую матрешку, фигурки также вкладывались одна в другую, а художник Сергей Малютин расписал их под девочек и мальчиков. </a:t>
            </a:r>
            <a:endParaRPr lang="ru-RU" sz="18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06" name="Picture 4"/>
          <p:cNvPicPr/>
          <p:nvPr/>
        </p:nvPicPr>
        <p:blipFill>
          <a:blip r:embed="rId3"/>
          <a:stretch/>
        </p:blipFill>
        <p:spPr>
          <a:xfrm>
            <a:off x="4212000" y="692640"/>
            <a:ext cx="4339440" cy="540036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p:cNvPicPr/>
          <p:nvPr/>
        </p:nvPicPr>
        <p:blipFill>
          <a:blip r:embed="rId2"/>
          <a:stretch/>
        </p:blipFill>
        <p:spPr>
          <a:xfrm>
            <a:off x="1115640" y="190440"/>
            <a:ext cx="6629040" cy="6667200"/>
          </a:xfrm>
          <a:prstGeom prst="rect">
            <a:avLst/>
          </a:prstGeom>
          <a:ln>
            <a:noFill/>
          </a:ln>
        </p:spPr>
      </p:pic>
      <p:sp>
        <p:nvSpPr>
          <p:cNvPr id="108" name="CustomShape 1"/>
          <p:cNvSpPr/>
          <p:nvPr/>
        </p:nvSpPr>
        <p:spPr>
          <a:xfrm>
            <a:off x="755640" y="717120"/>
            <a:ext cx="7710120" cy="21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ru-RU" sz="24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А первая отечественная матрешка представляла собой детскую группу: восемь кукол изображали детей разных возрастов, от самой старшей (большой) девушки с петухом до завернутого в пеленки младенца. </a:t>
            </a:r>
            <a:r>
              <a:rPr lang="ru-RU" sz="1800" b="0" strike="noStrike" spc="-1" dirty="0">
                <a:solidFill>
                  <a:srgbClr val="000000"/>
                </a:solidFill>
                <a:uFill>
                  <a:solidFill>
                    <a:srgbClr val="FFFFFF"/>
                  </a:solidFill>
                </a:uFill>
                <a:latin typeface="Verdana"/>
              </a:rPr>
              <a:t>
</a:t>
            </a:r>
            <a:endParaRPr lang="ru-RU" sz="1800" b="0" strike="noStrike" spc="-1" dirty="0">
              <a:solidFill>
                <a:srgbClr val="000000"/>
              </a:solidFill>
              <a:uFill>
                <a:solidFill>
                  <a:srgbClr val="FFFFFF"/>
                </a:solidFill>
              </a:uFill>
              <a:latin typeface="Arial"/>
            </a:endParaRPr>
          </a:p>
        </p:txBody>
      </p:sp>
      <p:pic>
        <p:nvPicPr>
          <p:cNvPr id="109" name="Picture 2"/>
          <p:cNvPicPr/>
          <p:nvPr/>
        </p:nvPicPr>
        <p:blipFill>
          <a:blip r:embed="rId3"/>
          <a:stretch/>
        </p:blipFill>
        <p:spPr>
          <a:xfrm>
            <a:off x="1835640" y="2925000"/>
            <a:ext cx="5095440" cy="3402360"/>
          </a:xfrm>
          <a:prstGeom prst="rect">
            <a:avLst/>
          </a:prstGeom>
          <a:ln w="190440">
            <a:solidFill>
              <a:srgbClr val="C8C6BD"/>
            </a:solidFill>
            <a:miter/>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Aspect</Template>
  <TotalTime>237</TotalTime>
  <Words>437</Words>
  <Application>Microsoft Office PowerPoint</Application>
  <PresentationFormat>Экран (4:3)</PresentationFormat>
  <Paragraphs>56</Paragraphs>
  <Slides>24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24</vt:i4>
      </vt:variant>
    </vt:vector>
  </HeadingPairs>
  <TitlesOfParts>
    <vt:vector size="34" baseType="lpstr">
      <vt:lpstr>Arial</vt:lpstr>
      <vt:lpstr>Century Gothic</vt:lpstr>
      <vt:lpstr>Monotype Corsiva</vt:lpstr>
      <vt:lpstr>Times New Roman</vt:lpstr>
      <vt:lpstr>Trebuchet MS</vt:lpstr>
      <vt:lpstr>Verdana</vt:lpstr>
      <vt:lpstr>Wingdings</vt:lpstr>
      <vt:lpstr>Wingdings 3</vt:lpstr>
      <vt:lpstr>Легкий дым</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Оборудование Токарный станок 2. заготовка 3. Карандаш 4. Гуашевые краски                 5. Кисточка  6. Вода  7. лак.                      </vt:lpstr>
      <vt:lpstr>Процесс изготовления 1. Берется сухой  брусок древесины.( липа) 2. Вытачивается на токарном станке заготовка матрёшки. 3.Деревянная заготовка тщательно зачищается. 4.Карандашом наносится основа рисунка. 5.Затем гуашевыми красками расписывается  матрёшка. 6.На готовое изделие наносится лак.</vt:lpstr>
      <vt:lpstr>Шлифовка заготовки</vt:lpstr>
      <vt:lpstr>Обводка контура узора</vt:lpstr>
      <vt:lpstr>Прорисовывание фона</vt:lpstr>
      <vt:lpstr>Прорисовывание деталей</vt:lpstr>
      <vt:lpstr>Окончательная обводка</vt:lpstr>
      <vt:lpstr>Лакировка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Непосредственно-образовательной деятельности «Русская матрешка»</dc:title>
  <dc:subject/>
  <dc:creator>Domashny</dc:creator>
  <dc:description/>
  <cp:lastModifiedBy>ADMIN</cp:lastModifiedBy>
  <cp:revision>30</cp:revision>
  <dcterms:created xsi:type="dcterms:W3CDTF">2015-05-31T12:25:08Z</dcterms:created>
  <dcterms:modified xsi:type="dcterms:W3CDTF">2021-03-14T02:09:59Z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Krokoz™</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16</vt:i4>
  </property>
</Properties>
</file>